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9"/>
  </p:notesMasterIdLst>
  <p:handoutMasterIdLst>
    <p:handoutMasterId r:id="rId20"/>
  </p:handoutMasterIdLst>
  <p:sldIdLst>
    <p:sldId id="256" r:id="rId2"/>
    <p:sldId id="257" r:id="rId3"/>
    <p:sldId id="262" r:id="rId4"/>
    <p:sldId id="270" r:id="rId5"/>
    <p:sldId id="259" r:id="rId6"/>
    <p:sldId id="258" r:id="rId7"/>
    <p:sldId id="261" r:id="rId8"/>
    <p:sldId id="260" r:id="rId9"/>
    <p:sldId id="263" r:id="rId10"/>
    <p:sldId id="264" r:id="rId11"/>
    <p:sldId id="265" r:id="rId12"/>
    <p:sldId id="266" r:id="rId13"/>
    <p:sldId id="267" r:id="rId14"/>
    <p:sldId id="268" r:id="rId15"/>
    <p:sldId id="269" r:id="rId16"/>
    <p:sldId id="272" r:id="rId17"/>
    <p:sldId id="271"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4DD2D97-6FE4-418D-894A-84A8A7D7C821}" type="datetimeFigureOut">
              <a:rPr lang="en-US" smtClean="0"/>
              <a:t>3/6/2015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589612B-992D-47A7-B0FF-B64846C0A7F1}" type="slidenum">
              <a:rPr lang="en-US" smtClean="0"/>
              <a:t>‹#›</a:t>
            </a:fld>
            <a:endParaRPr lang="en-US"/>
          </a:p>
        </p:txBody>
      </p:sp>
    </p:spTree>
    <p:extLst>
      <p:ext uri="{BB962C8B-B14F-4D97-AF65-F5344CB8AC3E}">
        <p14:creationId xmlns:p14="http://schemas.microsoft.com/office/powerpoint/2010/main" val="3295652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9C5ED77-0E3D-498B-AD77-7EF5AB06A564}" type="datetimeFigureOut">
              <a:rPr lang="en-US" smtClean="0"/>
              <a:t>3/6/2015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E39E265-7046-4EF4-9575-70187E6D337F}" type="slidenum">
              <a:rPr lang="en-US" smtClean="0"/>
              <a:t>‹#›</a:t>
            </a:fld>
            <a:endParaRPr lang="en-US"/>
          </a:p>
        </p:txBody>
      </p:sp>
    </p:spTree>
    <p:extLst>
      <p:ext uri="{BB962C8B-B14F-4D97-AF65-F5344CB8AC3E}">
        <p14:creationId xmlns:p14="http://schemas.microsoft.com/office/powerpoint/2010/main" val="666478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February 3,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75049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3,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312156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3,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155065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3,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28346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February 3,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99267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February 3, 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276707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February 3, 2015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142348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February 3, 2015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308813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3, 2015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75914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February 3, 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34422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February 3, 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5782D-B337-4FF9-BAA2-9A3117BAFA7D}" type="slidenum">
              <a:rPr lang="en-US" smtClean="0"/>
              <a:t>‹#›</a:t>
            </a:fld>
            <a:endParaRPr lang="en-US"/>
          </a:p>
        </p:txBody>
      </p:sp>
    </p:spTree>
    <p:extLst>
      <p:ext uri="{BB962C8B-B14F-4D97-AF65-F5344CB8AC3E}">
        <p14:creationId xmlns:p14="http://schemas.microsoft.com/office/powerpoint/2010/main" val="2822315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February 3, 2015</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5782D-B337-4FF9-BAA2-9A3117BAFA7D}" type="slidenum">
              <a:rPr lang="en-US" smtClean="0"/>
              <a:t>‹#›</a:t>
            </a:fld>
            <a:endParaRPr lang="en-US"/>
          </a:p>
        </p:txBody>
      </p:sp>
    </p:spTree>
    <p:extLst>
      <p:ext uri="{BB962C8B-B14F-4D97-AF65-F5344CB8AC3E}">
        <p14:creationId xmlns:p14="http://schemas.microsoft.com/office/powerpoint/2010/main" val="384331784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844" y="1929684"/>
            <a:ext cx="9144000" cy="1841679"/>
          </a:xfrm>
        </p:spPr>
        <p:txBody>
          <a:bodyPr>
            <a:normAutofit/>
          </a:bodyPr>
          <a:lstStyle/>
          <a:p>
            <a:r>
              <a:rPr lang="en-US" b="1" dirty="0" smtClean="0">
                <a:effectLst>
                  <a:outerShdw blurRad="38100" dist="38100" dir="2700000" algn="tl">
                    <a:srgbClr val="000000">
                      <a:alpha val="43137"/>
                    </a:srgbClr>
                  </a:outerShdw>
                </a:effectLst>
              </a:rPr>
              <a:t>WHAT ARE OMB CIRCULAR</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A-133 AUDITS?</a:t>
            </a:r>
            <a:endParaRPr lang="en-US"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US" smtClean="0"/>
              <a:t>February 3, 2015</a:t>
            </a:r>
            <a:endParaRPr lang="en-US"/>
          </a:p>
        </p:txBody>
      </p:sp>
      <p:sp>
        <p:nvSpPr>
          <p:cNvPr id="5" name="Slide Number Placeholder 4"/>
          <p:cNvSpPr>
            <a:spLocks noGrp="1"/>
          </p:cNvSpPr>
          <p:nvPr>
            <p:ph type="sldNum" sz="quarter" idx="12"/>
          </p:nvPr>
        </p:nvSpPr>
        <p:spPr/>
        <p:txBody>
          <a:bodyPr/>
          <a:lstStyle/>
          <a:p>
            <a:fld id="{4D15782D-B337-4FF9-BAA2-9A3117BAFA7D}" type="slidenum">
              <a:rPr lang="en-US" smtClean="0"/>
              <a:t>1</a:t>
            </a:fld>
            <a:endParaRPr lang="en-US"/>
          </a:p>
        </p:txBody>
      </p:sp>
      <p:pic>
        <p:nvPicPr>
          <p:cNvPr id="6" name="Picture 5"/>
          <p:cNvPicPr>
            <a:picLocks noChangeAspect="1"/>
          </p:cNvPicPr>
          <p:nvPr/>
        </p:nvPicPr>
        <p:blipFill>
          <a:blip r:embed="rId2"/>
          <a:stretch>
            <a:fillRect/>
          </a:stretch>
        </p:blipFill>
        <p:spPr>
          <a:xfrm>
            <a:off x="5117833" y="6345108"/>
            <a:ext cx="914224" cy="359384"/>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
        <p:nvSpPr>
          <p:cNvPr id="8" name="Title 1"/>
          <p:cNvSpPr txBox="1">
            <a:spLocks/>
          </p:cNvSpPr>
          <p:nvPr/>
        </p:nvSpPr>
        <p:spPr>
          <a:xfrm>
            <a:off x="1460057" y="3771363"/>
            <a:ext cx="9144000" cy="18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smtClean="0">
                <a:effectLst>
                  <a:outerShdw blurRad="38100" dist="38100" dir="2700000" algn="tl">
                    <a:srgbClr val="000000">
                      <a:alpha val="43137"/>
                    </a:srgbClr>
                  </a:outerShdw>
                </a:effectLst>
              </a:rPr>
              <a:t>José E. Díaz Martínez, CPA, CGMA, MBA</a:t>
            </a:r>
          </a:p>
          <a:p>
            <a:r>
              <a:rPr lang="en-US" sz="3600" b="1" dirty="0" smtClean="0">
                <a:effectLst>
                  <a:outerShdw blurRad="38100" dist="38100" dir="2700000" algn="tl">
                    <a:srgbClr val="000000">
                      <a:alpha val="43137"/>
                    </a:srgbClr>
                  </a:outerShdw>
                </a:effectLst>
              </a:rPr>
              <a:t>Orlando R. Torres, CPA</a:t>
            </a:r>
          </a:p>
          <a:p>
            <a:r>
              <a:rPr lang="en-US" sz="3600" b="1" dirty="0" smtClean="0">
                <a:effectLst>
                  <a:outerShdw blurRad="38100" dist="38100" dir="2700000" algn="tl">
                    <a:srgbClr val="000000">
                      <a:alpha val="43137"/>
                    </a:srgbClr>
                  </a:outerShdw>
                </a:effectLst>
              </a:rPr>
              <a:t>David L. Dennis, CPA</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4940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3, 2015</a:t>
            </a:r>
            <a:endParaRPr lang="en-US"/>
          </a:p>
        </p:txBody>
      </p:sp>
      <p:sp>
        <p:nvSpPr>
          <p:cNvPr id="3" name="Slide Number Placeholder 2"/>
          <p:cNvSpPr>
            <a:spLocks noGrp="1"/>
          </p:cNvSpPr>
          <p:nvPr>
            <p:ph type="sldNum" sz="quarter" idx="12"/>
          </p:nvPr>
        </p:nvSpPr>
        <p:spPr/>
        <p:txBody>
          <a:bodyPr/>
          <a:lstStyle/>
          <a:p>
            <a:fld id="{4D15782D-B337-4FF9-BAA2-9A3117BAFA7D}" type="slidenum">
              <a:rPr lang="en-US" smtClean="0"/>
              <a:t>10</a:t>
            </a:fld>
            <a:endParaRPr lang="en-US"/>
          </a:p>
        </p:txBody>
      </p:sp>
      <p:sp>
        <p:nvSpPr>
          <p:cNvPr id="4" name="Rectangle 3"/>
          <p:cNvSpPr/>
          <p:nvPr/>
        </p:nvSpPr>
        <p:spPr>
          <a:xfrm>
            <a:off x="838200" y="466576"/>
            <a:ext cx="10515600" cy="5878532"/>
          </a:xfrm>
          <a:prstGeom prst="rect">
            <a:avLst/>
          </a:prstGeom>
        </p:spPr>
        <p:txBody>
          <a:bodyPr wrap="square">
            <a:spAutoFit/>
          </a:bodyPr>
          <a:lstStyle/>
          <a:p>
            <a:pPr marL="0" lvl="1" algn="just"/>
            <a:r>
              <a:rPr lang="en-US" b="1" dirty="0" smtClean="0"/>
              <a:t>Government Auditing Standards Revision of 2003</a:t>
            </a:r>
            <a:endParaRPr lang="en-US" b="1" i="1" dirty="0" smtClean="0"/>
          </a:p>
          <a:p>
            <a:pPr algn="just"/>
            <a:endParaRPr lang="en-US" sz="1000" dirty="0" smtClean="0"/>
          </a:p>
          <a:p>
            <a:pPr algn="just"/>
            <a:r>
              <a:rPr lang="en-US" sz="1600" dirty="0" smtClean="0"/>
              <a:t>“The concept of accountability for public resources is key in our nation’s governing process and a critical element for a healthy democracy. Legislators, government officials, and the public want to know whether government services are being provided efficiently, effectively, economically, and in compliance with laws and regulations. They also want to know whether government programs are achieving their objectives and desired outcomes, and at what cost. Government managers are accountable to legislative bodies and the public for their activities and related results. Government auditing is a key element in fulfilling the government’s duty to be accountable to the people. Auditing allows those parties and other stakeholders to have confidence in the reported information on the results of programs or operations, as well as in the related systems of internal control. Government auditing standards provide a framework to auditors so that their work can lead to improved government management, decision making, oversight and accountability.</a:t>
            </a:r>
          </a:p>
          <a:p>
            <a:pPr algn="just"/>
            <a:endParaRPr lang="en-US" sz="1000" dirty="0" smtClean="0"/>
          </a:p>
          <a:p>
            <a:pPr algn="just"/>
            <a:r>
              <a:rPr lang="en-US" sz="1600" dirty="0" smtClean="0"/>
              <a:t>These standards are broad statements of auditors’ responsibilities. </a:t>
            </a:r>
            <a:r>
              <a:rPr lang="en-US" sz="1600" b="1" i="1" dirty="0" smtClean="0"/>
              <a:t>They provide an overall framework for ensuring that auditors have the competence, integrity, objectivity, and independence in planning, conducting, and reporting on their work. Auditors will face many situations in which they could best serve the public by doing work exceeding the standards’ minimum requirements. As performance and accountability professionals, we should not strive just to comply with minimum standards, which represent the floor of acceptable behavior, but we need to do the right thing according to the facts and circumstances of each audit situation. </a:t>
            </a:r>
            <a:r>
              <a:rPr lang="en-US" sz="1600" dirty="0" smtClean="0"/>
              <a:t>I encourage auditors to seek opportunities to do additional work when and where it is appropriate, particularly in connection with testing and reporting on internal control.”</a:t>
            </a:r>
          </a:p>
          <a:p>
            <a:pPr algn="just"/>
            <a:endParaRPr lang="en-US" sz="1000" dirty="0" smtClean="0"/>
          </a:p>
          <a:p>
            <a:pPr algn="just"/>
            <a:r>
              <a:rPr lang="en-US" sz="1600" dirty="0" smtClean="0"/>
              <a:t>David M. Walker</a:t>
            </a:r>
          </a:p>
          <a:p>
            <a:pPr algn="just"/>
            <a:r>
              <a:rPr lang="en-US" sz="1600" dirty="0" smtClean="0"/>
              <a:t>Comptroller General</a:t>
            </a:r>
          </a:p>
          <a:p>
            <a:pPr algn="just"/>
            <a:r>
              <a:rPr lang="en-US" sz="1600" dirty="0" smtClean="0"/>
              <a:t>of the United States</a:t>
            </a:r>
          </a:p>
          <a:p>
            <a:pPr algn="just"/>
            <a:r>
              <a:rPr lang="en-US" sz="1600" dirty="0" smtClean="0"/>
              <a:t>June 2003</a:t>
            </a:r>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2350832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1806"/>
            <a:ext cx="10515600" cy="1325563"/>
          </a:xfrm>
        </p:spPr>
        <p:txBody>
          <a:bodyPr/>
          <a:lstStyle/>
          <a:p>
            <a:pPr algn="ctr"/>
            <a:r>
              <a:rPr lang="en-US" b="1" dirty="0" smtClean="0">
                <a:effectLst>
                  <a:outerShdw blurRad="38100" dist="38100" dir="2700000" algn="tl">
                    <a:srgbClr val="000000">
                      <a:alpha val="43137"/>
                    </a:srgbClr>
                  </a:outerShdw>
                </a:effectLst>
              </a:rPr>
              <a:t>Government Auditing Standards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Revision of 2007</a:t>
            </a:r>
            <a:endParaRPr lang="en-US"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r>
              <a:rPr lang="en-US" smtClean="0"/>
              <a:t>February 3, 2015</a:t>
            </a:r>
            <a:endParaRPr lang="en-US"/>
          </a:p>
        </p:txBody>
      </p:sp>
      <p:sp>
        <p:nvSpPr>
          <p:cNvPr id="4" name="Slide Number Placeholder 3"/>
          <p:cNvSpPr>
            <a:spLocks noGrp="1"/>
          </p:cNvSpPr>
          <p:nvPr>
            <p:ph type="sldNum" sz="quarter" idx="12"/>
          </p:nvPr>
        </p:nvSpPr>
        <p:spPr/>
        <p:txBody>
          <a:bodyPr/>
          <a:lstStyle/>
          <a:p>
            <a:fld id="{4D15782D-B337-4FF9-BAA2-9A3117BAFA7D}" type="slidenum">
              <a:rPr lang="en-US" smtClean="0"/>
              <a:t>11</a:t>
            </a:fld>
            <a:endParaRPr lang="en-US"/>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4226021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3, 2015</a:t>
            </a:r>
            <a:endParaRPr lang="en-US"/>
          </a:p>
        </p:txBody>
      </p:sp>
      <p:sp>
        <p:nvSpPr>
          <p:cNvPr id="3" name="Slide Number Placeholder 2"/>
          <p:cNvSpPr>
            <a:spLocks noGrp="1"/>
          </p:cNvSpPr>
          <p:nvPr>
            <p:ph type="sldNum" sz="quarter" idx="12"/>
          </p:nvPr>
        </p:nvSpPr>
        <p:spPr/>
        <p:txBody>
          <a:bodyPr/>
          <a:lstStyle/>
          <a:p>
            <a:fld id="{4D15782D-B337-4FF9-BAA2-9A3117BAFA7D}" type="slidenum">
              <a:rPr lang="en-US" smtClean="0"/>
              <a:t>12</a:t>
            </a:fld>
            <a:endParaRPr lang="en-US"/>
          </a:p>
        </p:txBody>
      </p:sp>
      <p:sp>
        <p:nvSpPr>
          <p:cNvPr id="4" name="Rectangle 3"/>
          <p:cNvSpPr/>
          <p:nvPr/>
        </p:nvSpPr>
        <p:spPr>
          <a:xfrm>
            <a:off x="838200" y="466576"/>
            <a:ext cx="10515600" cy="5847755"/>
          </a:xfrm>
          <a:prstGeom prst="rect">
            <a:avLst/>
          </a:prstGeom>
        </p:spPr>
        <p:txBody>
          <a:bodyPr wrap="square">
            <a:spAutoFit/>
          </a:bodyPr>
          <a:lstStyle/>
          <a:p>
            <a:pPr marL="0" lvl="1" algn="just"/>
            <a:r>
              <a:rPr lang="en-US" b="1" dirty="0" smtClean="0"/>
              <a:t>Government Auditing Standards Revision of 2007</a:t>
            </a:r>
            <a:endParaRPr lang="en-US" b="1" i="1" dirty="0" smtClean="0"/>
          </a:p>
          <a:p>
            <a:pPr algn="just"/>
            <a:endParaRPr lang="en-US" sz="1000" dirty="0" smtClean="0"/>
          </a:p>
          <a:p>
            <a:pPr algn="just"/>
            <a:r>
              <a:rPr lang="en-US" dirty="0" smtClean="0"/>
              <a:t>“</a:t>
            </a:r>
            <a:r>
              <a:rPr lang="en-US" dirty="0"/>
              <a:t>This revision contains the following fundamental changes from the 2003 revision that reinforce the principles </a:t>
            </a:r>
            <a:r>
              <a:rPr lang="en-US" dirty="0" smtClean="0"/>
              <a:t>of transparency </a:t>
            </a:r>
            <a:r>
              <a:rPr lang="en-US" dirty="0"/>
              <a:t>and accountability and provide the framework for high-quality government audits that add value</a:t>
            </a:r>
            <a:r>
              <a:rPr lang="en-US" dirty="0" smtClean="0"/>
              <a:t>.</a:t>
            </a:r>
          </a:p>
          <a:p>
            <a:pPr algn="just"/>
            <a:endParaRPr lang="en-US" sz="1000" dirty="0"/>
          </a:p>
          <a:p>
            <a:pPr marL="285750" indent="-285750" algn="just">
              <a:buFont typeface="Arial" panose="020B0604020202020204" pitchFamily="34" charset="0"/>
              <a:buChar char="•"/>
            </a:pPr>
            <a:r>
              <a:rPr lang="en-US" dirty="0"/>
              <a:t>Heightened the emphasis on ethical principles as the foundation, discipline, and structure behind the implementation of the standards, including a description of five key ethical principles that should guide the work of those who audit government programs and operations</a:t>
            </a:r>
            <a:r>
              <a:rPr lang="en-US" dirty="0" smtClean="0"/>
              <a:t>.</a:t>
            </a:r>
          </a:p>
          <a:p>
            <a:pPr marL="285750" indent="-285750" algn="just">
              <a:buFont typeface="Arial" panose="020B0604020202020204" pitchFamily="34" charset="0"/>
              <a:buChar char="•"/>
            </a:pPr>
            <a:endParaRPr lang="en-US" sz="1000" dirty="0"/>
          </a:p>
          <a:p>
            <a:pPr marL="285750" indent="-285750" algn="just">
              <a:buFont typeface="Arial" panose="020B0604020202020204" pitchFamily="34" charset="0"/>
              <a:buChar char="•"/>
            </a:pPr>
            <a:r>
              <a:rPr lang="en-US" b="1" i="1" dirty="0"/>
              <a:t>Clarified and streamlined the discussion of the impact of professional services other than audits or attestation engagements (nonaudit services) and their impact on auditor independence</a:t>
            </a:r>
            <a:r>
              <a:rPr lang="en-US" b="1" i="1" dirty="0" smtClean="0"/>
              <a:t>.</a:t>
            </a:r>
          </a:p>
          <a:p>
            <a:pPr marL="285750" indent="-285750" algn="just">
              <a:buFont typeface="Arial" panose="020B0604020202020204" pitchFamily="34" charset="0"/>
              <a:buChar char="•"/>
            </a:pPr>
            <a:endParaRPr lang="en-US" sz="1000" dirty="0"/>
          </a:p>
          <a:p>
            <a:pPr marL="285750" indent="-285750" algn="just">
              <a:buFont typeface="Arial" panose="020B0604020202020204" pitchFamily="34" charset="0"/>
              <a:buChar char="•"/>
            </a:pPr>
            <a:r>
              <a:rPr lang="en-US" dirty="0"/>
              <a:t>Enhanced and clarified the requirements for an audit organization’s system of quality control by specifying the elements of quality that an organization’s policies and procedures should collectively address</a:t>
            </a:r>
            <a:r>
              <a:rPr lang="en-US" dirty="0" smtClean="0"/>
              <a:t>.</a:t>
            </a:r>
          </a:p>
          <a:p>
            <a:pPr marL="285750" indent="-285750" algn="just">
              <a:buFont typeface="Arial" panose="020B0604020202020204" pitchFamily="34" charset="0"/>
              <a:buChar char="•"/>
            </a:pPr>
            <a:endParaRPr lang="en-US" sz="1000" dirty="0"/>
          </a:p>
          <a:p>
            <a:pPr marL="285750" indent="-285750" algn="just">
              <a:buFont typeface="Arial" panose="020B0604020202020204" pitchFamily="34" charset="0"/>
              <a:buChar char="•"/>
            </a:pPr>
            <a:r>
              <a:rPr lang="en-US" b="1" i="1" dirty="0"/>
              <a:t>Added a requirement that external audit organizations make their most recent peer review reports publicly available</a:t>
            </a:r>
            <a:r>
              <a:rPr lang="en-US" b="1" i="1" dirty="0" smtClean="0"/>
              <a:t>.</a:t>
            </a:r>
          </a:p>
          <a:p>
            <a:pPr marL="285750" indent="-285750" algn="just">
              <a:buFont typeface="Arial" panose="020B0604020202020204" pitchFamily="34" charset="0"/>
              <a:buChar char="•"/>
            </a:pPr>
            <a:endParaRPr lang="en-US" sz="1000" dirty="0" smtClean="0"/>
          </a:p>
          <a:p>
            <a:pPr marL="285750" indent="-285750" algn="just">
              <a:buFont typeface="Arial" panose="020B0604020202020204" pitchFamily="34" charset="0"/>
              <a:buChar char="•"/>
            </a:pPr>
            <a:r>
              <a:rPr lang="en-US" dirty="0" smtClean="0"/>
              <a:t>Updated </a:t>
            </a:r>
            <a:r>
              <a:rPr lang="en-US" dirty="0"/>
              <a:t>the financial auditing standards based on recent developments in financial auditing and internal control, increased transparency surrounding restatements, and significant concerns, uncertainties, or other unusual events that could have a significant impact on the financial condition or operations of a government entity or program. </a:t>
            </a:r>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619899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3, 2015</a:t>
            </a:r>
            <a:endParaRPr lang="en-US"/>
          </a:p>
        </p:txBody>
      </p:sp>
      <p:sp>
        <p:nvSpPr>
          <p:cNvPr id="3" name="Slide Number Placeholder 2"/>
          <p:cNvSpPr>
            <a:spLocks noGrp="1"/>
          </p:cNvSpPr>
          <p:nvPr>
            <p:ph type="sldNum" sz="quarter" idx="12"/>
          </p:nvPr>
        </p:nvSpPr>
        <p:spPr/>
        <p:txBody>
          <a:bodyPr/>
          <a:lstStyle/>
          <a:p>
            <a:fld id="{4D15782D-B337-4FF9-BAA2-9A3117BAFA7D}" type="slidenum">
              <a:rPr lang="en-US" smtClean="0"/>
              <a:t>13</a:t>
            </a:fld>
            <a:endParaRPr lang="en-US"/>
          </a:p>
        </p:txBody>
      </p:sp>
      <p:sp>
        <p:nvSpPr>
          <p:cNvPr id="4" name="Rectangle 3"/>
          <p:cNvSpPr/>
          <p:nvPr/>
        </p:nvSpPr>
        <p:spPr>
          <a:xfrm>
            <a:off x="838200" y="466576"/>
            <a:ext cx="10515600" cy="4278094"/>
          </a:xfrm>
          <a:prstGeom prst="rect">
            <a:avLst/>
          </a:prstGeom>
        </p:spPr>
        <p:txBody>
          <a:bodyPr wrap="square">
            <a:spAutoFit/>
          </a:bodyPr>
          <a:lstStyle/>
          <a:p>
            <a:pPr marL="0" lvl="1" algn="just"/>
            <a:r>
              <a:rPr lang="en-US" b="1" dirty="0" smtClean="0"/>
              <a:t>Government Auditing Standards Revision of 2007 </a:t>
            </a:r>
            <a:r>
              <a:rPr lang="en-US" sz="1400" b="1" dirty="0" smtClean="0"/>
              <a:t>(</a:t>
            </a:r>
            <a:r>
              <a:rPr lang="en-US" sz="1400" b="1" dirty="0" err="1" smtClean="0"/>
              <a:t>cont</a:t>
            </a:r>
            <a:r>
              <a:rPr lang="en-US" sz="1400" b="1" dirty="0" smtClean="0"/>
              <a:t>)</a:t>
            </a:r>
            <a:endParaRPr lang="en-US" sz="1400" b="1" i="1" dirty="0" smtClean="0"/>
          </a:p>
          <a:p>
            <a:pPr algn="just"/>
            <a:endParaRPr lang="en-US" dirty="0" smtClean="0"/>
          </a:p>
          <a:p>
            <a:pPr marL="285750" indent="-285750" algn="just">
              <a:buFont typeface="Arial" panose="020B0604020202020204" pitchFamily="34" charset="0"/>
              <a:buChar char="•"/>
            </a:pPr>
            <a:r>
              <a:rPr lang="en-US" dirty="0" smtClean="0"/>
              <a:t>“Enhanced </a:t>
            </a:r>
            <a:r>
              <a:rPr lang="en-US" dirty="0"/>
              <a:t>performance auditing standards that elaborate on the overall framework for high-quality performance auditing, including the concepts of reasonable assurance and its relationship to audit risk, significance, and the levels of evidence used to support audit findings and conclusions</a:t>
            </a:r>
            <a:r>
              <a:rPr lang="en-US" dirty="0" smtClean="0"/>
              <a:t>.</a:t>
            </a:r>
          </a:p>
          <a:p>
            <a:pPr marL="285750" indent="-285750" algn="just">
              <a:buFont typeface="Arial" panose="020B0604020202020204" pitchFamily="34" charset="0"/>
              <a:buChar char="•"/>
            </a:pPr>
            <a:endParaRPr lang="en-US" sz="1000" dirty="0"/>
          </a:p>
          <a:p>
            <a:pPr marL="285750" indent="-285750" algn="just">
              <a:buFont typeface="Arial" panose="020B0604020202020204" pitchFamily="34" charset="0"/>
              <a:buChar char="•"/>
            </a:pPr>
            <a:r>
              <a:rPr lang="en-US" dirty="0"/>
              <a:t>Clarified the standards through standardized language to define the auditor’s level of responsibility and distinguish between auditor requirements and additional guidance</a:t>
            </a:r>
            <a:r>
              <a:rPr lang="en-US" dirty="0" smtClean="0"/>
              <a:t>.</a:t>
            </a:r>
          </a:p>
          <a:p>
            <a:pPr marL="285750" indent="-285750" algn="just">
              <a:buFont typeface="Arial" panose="020B0604020202020204" pitchFamily="34" charset="0"/>
              <a:buChar char="•"/>
            </a:pPr>
            <a:endParaRPr lang="en-US" sz="1000" dirty="0"/>
          </a:p>
          <a:p>
            <a:pPr marL="285750" indent="-285750" algn="just">
              <a:buFont typeface="Arial" panose="020B0604020202020204" pitchFamily="34" charset="0"/>
              <a:buChar char="•"/>
            </a:pPr>
            <a:r>
              <a:rPr lang="en-US" dirty="0"/>
              <a:t>Reinforced the key role of auditing in maintaining accountability and providing information for making improvements in government </a:t>
            </a:r>
            <a:r>
              <a:rPr lang="en-US" dirty="0" smtClean="0"/>
              <a:t>operations.”</a:t>
            </a:r>
          </a:p>
          <a:p>
            <a:pPr algn="just"/>
            <a:endParaRPr lang="en-US" dirty="0" smtClean="0"/>
          </a:p>
          <a:p>
            <a:pPr algn="just"/>
            <a:r>
              <a:rPr lang="en-US" dirty="0" smtClean="0"/>
              <a:t>David M. Walker</a:t>
            </a:r>
          </a:p>
          <a:p>
            <a:pPr algn="just"/>
            <a:r>
              <a:rPr lang="en-US" dirty="0" smtClean="0"/>
              <a:t>Comptroller General</a:t>
            </a:r>
          </a:p>
          <a:p>
            <a:pPr algn="just"/>
            <a:r>
              <a:rPr lang="en-US" dirty="0" smtClean="0"/>
              <a:t>of the United States</a:t>
            </a:r>
          </a:p>
          <a:p>
            <a:pPr algn="just"/>
            <a:r>
              <a:rPr lang="en-US" dirty="0" smtClean="0"/>
              <a:t>July 2007</a:t>
            </a:r>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211966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1806"/>
            <a:ext cx="10515600" cy="1325563"/>
          </a:xfrm>
        </p:spPr>
        <p:txBody>
          <a:bodyPr/>
          <a:lstStyle/>
          <a:p>
            <a:pPr algn="ctr"/>
            <a:r>
              <a:rPr lang="en-US" b="1" dirty="0" smtClean="0">
                <a:effectLst>
                  <a:outerShdw blurRad="38100" dist="38100" dir="2700000" algn="tl">
                    <a:srgbClr val="000000">
                      <a:alpha val="43137"/>
                    </a:srgbClr>
                  </a:outerShdw>
                </a:effectLst>
              </a:rPr>
              <a:t>Government Auditing Standards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Revision of 2011</a:t>
            </a:r>
            <a:endParaRPr lang="en-US"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r>
              <a:rPr lang="en-US" smtClean="0"/>
              <a:t>February 3, 2015</a:t>
            </a:r>
            <a:endParaRPr lang="en-US"/>
          </a:p>
        </p:txBody>
      </p:sp>
      <p:sp>
        <p:nvSpPr>
          <p:cNvPr id="4" name="Slide Number Placeholder 3"/>
          <p:cNvSpPr>
            <a:spLocks noGrp="1"/>
          </p:cNvSpPr>
          <p:nvPr>
            <p:ph type="sldNum" sz="quarter" idx="12"/>
          </p:nvPr>
        </p:nvSpPr>
        <p:spPr/>
        <p:txBody>
          <a:bodyPr/>
          <a:lstStyle/>
          <a:p>
            <a:fld id="{4D15782D-B337-4FF9-BAA2-9A3117BAFA7D}" type="slidenum">
              <a:rPr lang="en-US" smtClean="0"/>
              <a:t>14</a:t>
            </a:fld>
            <a:endParaRPr lang="en-US"/>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2710145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February 3, 2015</a:t>
            </a:r>
            <a:endParaRPr lang="en-US" dirty="0"/>
          </a:p>
        </p:txBody>
      </p:sp>
      <p:sp>
        <p:nvSpPr>
          <p:cNvPr id="3" name="Slide Number Placeholder 2"/>
          <p:cNvSpPr>
            <a:spLocks noGrp="1"/>
          </p:cNvSpPr>
          <p:nvPr>
            <p:ph type="sldNum" sz="quarter" idx="12"/>
          </p:nvPr>
        </p:nvSpPr>
        <p:spPr/>
        <p:txBody>
          <a:bodyPr/>
          <a:lstStyle/>
          <a:p>
            <a:fld id="{4D15782D-B337-4FF9-BAA2-9A3117BAFA7D}" type="slidenum">
              <a:rPr lang="en-US" smtClean="0"/>
              <a:t>15</a:t>
            </a:fld>
            <a:endParaRPr lang="en-US"/>
          </a:p>
        </p:txBody>
      </p:sp>
      <p:sp>
        <p:nvSpPr>
          <p:cNvPr id="4" name="Rectangle 3"/>
          <p:cNvSpPr/>
          <p:nvPr/>
        </p:nvSpPr>
        <p:spPr>
          <a:xfrm>
            <a:off x="838200" y="354707"/>
            <a:ext cx="10515600" cy="5724644"/>
          </a:xfrm>
          <a:prstGeom prst="rect">
            <a:avLst/>
          </a:prstGeom>
        </p:spPr>
        <p:txBody>
          <a:bodyPr wrap="square">
            <a:spAutoFit/>
          </a:bodyPr>
          <a:lstStyle/>
          <a:p>
            <a:pPr marL="0" lvl="1" algn="just"/>
            <a:r>
              <a:rPr lang="en-US" b="1" dirty="0" smtClean="0"/>
              <a:t>Government Auditing Standards Revision of 2011</a:t>
            </a:r>
            <a:endParaRPr lang="en-US" b="1" i="1" dirty="0" smtClean="0"/>
          </a:p>
          <a:p>
            <a:pPr algn="just"/>
            <a:endParaRPr lang="en-US" sz="1000" dirty="0" smtClean="0"/>
          </a:p>
          <a:p>
            <a:pPr algn="just"/>
            <a:r>
              <a:rPr lang="en-US" sz="1600" dirty="0" smtClean="0"/>
              <a:t>“</a:t>
            </a:r>
            <a:r>
              <a:rPr lang="en-US" sz="1600" dirty="0"/>
              <a:t>The professional standards presented in this 2011 revision of Government Auditing Standards provide a framework for performing high-quality audit work with competence, integrity, objectivity, and independence to provide accountability and to help improve government operations and services. These standards provide the foundation for government auditors to lead by example in the areas of independence, transparency, accountability, and quality through the audit </a:t>
            </a:r>
            <a:r>
              <a:rPr lang="en-US" sz="1600" dirty="0" smtClean="0"/>
              <a:t>process. …</a:t>
            </a:r>
          </a:p>
          <a:p>
            <a:pPr algn="just"/>
            <a:endParaRPr lang="en-US" sz="1000" dirty="0"/>
          </a:p>
          <a:p>
            <a:pPr algn="just"/>
            <a:r>
              <a:rPr lang="en-US" sz="1600" dirty="0" smtClean="0"/>
              <a:t>It </a:t>
            </a:r>
            <a:r>
              <a:rPr lang="en-US" sz="1600" dirty="0"/>
              <a:t>contains the following major changes from the 2007 revision that reinforce the principles of transparency </a:t>
            </a:r>
            <a:r>
              <a:rPr lang="en-US" sz="1600" dirty="0" smtClean="0"/>
              <a:t>and accountability </a:t>
            </a:r>
            <a:r>
              <a:rPr lang="en-US" sz="1600" dirty="0"/>
              <a:t>and provide the framework for high-quality government audits that add value</a:t>
            </a:r>
            <a:r>
              <a:rPr lang="en-US" sz="1600" dirty="0" smtClean="0"/>
              <a:t>.</a:t>
            </a:r>
          </a:p>
          <a:p>
            <a:pPr algn="just"/>
            <a:endParaRPr lang="en-US" sz="1000" dirty="0" smtClean="0"/>
          </a:p>
          <a:p>
            <a:pPr marL="285750" indent="-285750" algn="just">
              <a:buFont typeface="Arial" panose="020B0604020202020204" pitchFamily="34" charset="0"/>
              <a:buChar char="•"/>
            </a:pPr>
            <a:r>
              <a:rPr lang="en-US" sz="1600" b="1" i="1" dirty="0" smtClean="0"/>
              <a:t>A </a:t>
            </a:r>
            <a:r>
              <a:rPr lang="en-US" sz="1600" b="1" i="1" dirty="0"/>
              <a:t>conceptual framework for independence was added to provide a means for auditors to assess their independence for activities that are not expressly prohibited in the standards. </a:t>
            </a:r>
            <a:r>
              <a:rPr lang="en-US" sz="1600" dirty="0"/>
              <a:t>This more principles-based approach to analyzing </a:t>
            </a:r>
            <a:r>
              <a:rPr lang="en-US" sz="1600" dirty="0" smtClean="0"/>
              <a:t> independence </a:t>
            </a:r>
            <a:r>
              <a:rPr lang="en-US" sz="1600" dirty="0"/>
              <a:t>provides the framework for auditors to assess the unique facts and circumstances that arise during their work</a:t>
            </a:r>
            <a:r>
              <a:rPr lang="en-US" sz="1600" dirty="0" smtClean="0"/>
              <a:t>.</a:t>
            </a:r>
          </a:p>
          <a:p>
            <a:pPr marL="285750" indent="-285750" algn="just">
              <a:buFont typeface="Arial" panose="020B0604020202020204" pitchFamily="34" charset="0"/>
              <a:buChar char="•"/>
            </a:pPr>
            <a:endParaRPr lang="en-US" sz="1000" dirty="0"/>
          </a:p>
          <a:p>
            <a:pPr marL="285750" indent="-285750" algn="just">
              <a:buFont typeface="Arial" panose="020B0604020202020204" pitchFamily="34" charset="0"/>
              <a:buChar char="•"/>
            </a:pPr>
            <a:r>
              <a:rPr lang="en-US" sz="1600" dirty="0" smtClean="0"/>
              <a:t>This </a:t>
            </a:r>
            <a:r>
              <a:rPr lang="en-US" sz="1600" dirty="0"/>
              <a:t>revision drops discussion surrounding certain AICPA </a:t>
            </a:r>
            <a:r>
              <a:rPr lang="en-US" sz="1600" i="1" dirty="0"/>
              <a:t>Statements on Auditing Standards (SAS) and </a:t>
            </a:r>
            <a:r>
              <a:rPr lang="en-US" sz="1600" i="1" dirty="0" smtClean="0"/>
              <a:t>Statements </a:t>
            </a:r>
            <a:r>
              <a:rPr lang="en-US" sz="1600" i="1" dirty="0"/>
              <a:t>on Standards for Attestation Engagements (SSAE)</a:t>
            </a:r>
            <a:r>
              <a:rPr lang="en-US" sz="1600" dirty="0"/>
              <a:t> requirements that were incorporated by reference and included in the 2007 revision, as the standards have converged in those areas</a:t>
            </a:r>
            <a:r>
              <a:rPr lang="en-US" sz="1600" dirty="0" smtClean="0"/>
              <a:t>.</a:t>
            </a:r>
          </a:p>
          <a:p>
            <a:pPr marL="285750" indent="-285750" algn="just">
              <a:buFont typeface="Arial" panose="020B0604020202020204" pitchFamily="34" charset="0"/>
              <a:buChar char="•"/>
            </a:pPr>
            <a:endParaRPr lang="en-US" sz="1000" dirty="0"/>
          </a:p>
          <a:p>
            <a:pPr marL="285750" indent="-285750" algn="just">
              <a:buFont typeface="Arial" panose="020B0604020202020204" pitchFamily="34" charset="0"/>
              <a:buChar char="•"/>
            </a:pPr>
            <a:r>
              <a:rPr lang="en-US" sz="1600" dirty="0" smtClean="0"/>
              <a:t>The </a:t>
            </a:r>
            <a:r>
              <a:rPr lang="en-US" sz="1600" dirty="0"/>
              <a:t>definition of validity as an aspect of the quality of evidence has been clarified for performance </a:t>
            </a:r>
            <a:r>
              <a:rPr lang="en-US" sz="1600" dirty="0" smtClean="0"/>
              <a:t>audits.”</a:t>
            </a:r>
          </a:p>
          <a:p>
            <a:pPr algn="just"/>
            <a:endParaRPr lang="en-US" sz="1000" dirty="0" smtClean="0"/>
          </a:p>
          <a:p>
            <a:pPr algn="just"/>
            <a:r>
              <a:rPr lang="en-US" sz="1600" dirty="0" smtClean="0"/>
              <a:t>Gene </a:t>
            </a:r>
            <a:r>
              <a:rPr lang="en-US" sz="1600" dirty="0"/>
              <a:t>L. </a:t>
            </a:r>
            <a:r>
              <a:rPr lang="en-US" sz="1600" dirty="0" err="1" smtClean="0"/>
              <a:t>Dodaro</a:t>
            </a:r>
            <a:endParaRPr lang="en-US" sz="1600" dirty="0" smtClean="0"/>
          </a:p>
          <a:p>
            <a:pPr algn="just"/>
            <a:r>
              <a:rPr lang="en-US" sz="1600" dirty="0" smtClean="0"/>
              <a:t>Comptroller General</a:t>
            </a:r>
          </a:p>
          <a:p>
            <a:pPr algn="just"/>
            <a:r>
              <a:rPr lang="en-US" sz="1600" dirty="0" smtClean="0"/>
              <a:t>of the United States</a:t>
            </a:r>
          </a:p>
          <a:p>
            <a:pPr algn="just"/>
            <a:r>
              <a:rPr lang="en-US" sz="1600" dirty="0" smtClean="0"/>
              <a:t>December 2011</a:t>
            </a:r>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1531861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1806"/>
            <a:ext cx="10515600" cy="1325563"/>
          </a:xfrm>
        </p:spPr>
        <p:txBody>
          <a:bodyPr/>
          <a:lstStyle/>
          <a:p>
            <a:pPr algn="ctr"/>
            <a:r>
              <a:rPr lang="en-US" b="1" dirty="0" smtClean="0">
                <a:effectLst>
                  <a:outerShdw blurRad="38100" dist="38100" dir="2700000" algn="tl">
                    <a:srgbClr val="000000">
                      <a:alpha val="43137"/>
                    </a:srgbClr>
                  </a:outerShdw>
                </a:effectLst>
              </a:rPr>
              <a:t>New OMB Uniform Guidance</a:t>
            </a:r>
            <a:endParaRPr lang="en-US"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r>
              <a:rPr lang="en-US" smtClean="0"/>
              <a:t>February 3, 2015</a:t>
            </a:r>
            <a:endParaRPr lang="en-US"/>
          </a:p>
        </p:txBody>
      </p:sp>
      <p:sp>
        <p:nvSpPr>
          <p:cNvPr id="4" name="Slide Number Placeholder 3"/>
          <p:cNvSpPr>
            <a:spLocks noGrp="1"/>
          </p:cNvSpPr>
          <p:nvPr>
            <p:ph type="sldNum" sz="quarter" idx="12"/>
          </p:nvPr>
        </p:nvSpPr>
        <p:spPr/>
        <p:txBody>
          <a:bodyPr/>
          <a:lstStyle/>
          <a:p>
            <a:fld id="{4D15782D-B337-4FF9-BAA2-9A3117BAFA7D}" type="slidenum">
              <a:rPr lang="en-US" smtClean="0"/>
              <a:t>16</a:t>
            </a:fld>
            <a:endParaRPr lang="en-US"/>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409817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New OMB Uniform Guidance </a:t>
            </a:r>
          </a:p>
        </p:txBody>
      </p:sp>
      <p:sp>
        <p:nvSpPr>
          <p:cNvPr id="3" name="Content Placeholder 2"/>
          <p:cNvSpPr>
            <a:spLocks noGrp="1"/>
          </p:cNvSpPr>
          <p:nvPr>
            <p:ph idx="1"/>
          </p:nvPr>
        </p:nvSpPr>
        <p:spPr>
          <a:xfrm>
            <a:off x="838200" y="1643188"/>
            <a:ext cx="10515600" cy="4486275"/>
          </a:xfrm>
        </p:spPr>
        <p:txBody>
          <a:bodyPr>
            <a:normAutofit fontScale="85000" lnSpcReduction="20000"/>
          </a:bodyPr>
          <a:lstStyle/>
          <a:p>
            <a:r>
              <a:rPr lang="en-US" sz="2400" dirty="0" smtClean="0"/>
              <a:t>The </a:t>
            </a:r>
            <a:r>
              <a:rPr lang="en-US" sz="2400" dirty="0"/>
              <a:t>Office of Management and Budget </a:t>
            </a:r>
            <a:r>
              <a:rPr lang="en-US" sz="2400" i="1" dirty="0"/>
              <a:t>“Uniform Administrative Requirements, Cost Principles, and Audit Requirements for Federal Awards; Final Rule”</a:t>
            </a:r>
            <a:r>
              <a:rPr lang="en-US" sz="2400" dirty="0"/>
              <a:t> was released in the Federal Register on December 26, 2013 (2 CFR Chapter I, Chapter II, Part 200, et al</a:t>
            </a:r>
            <a:r>
              <a:rPr lang="en-US" sz="2400" dirty="0" smtClean="0"/>
              <a:t>.) This guidance </a:t>
            </a:r>
            <a:r>
              <a:rPr lang="en-US" sz="2400" dirty="0"/>
              <a:t>“will supersede </a:t>
            </a:r>
            <a:r>
              <a:rPr lang="en-US" sz="2400" dirty="0" smtClean="0"/>
              <a:t>and streamline the requirements </a:t>
            </a:r>
            <a:r>
              <a:rPr lang="en-US" sz="2400" dirty="0"/>
              <a:t>from OMB Circulars A-21, A-87, A-110, and A-122 (which have been placed in 2 C.F.R. Parts 220, 225, 215, and 230); Circulars A-89, A-102, and A-133; and the guidance in Circular A-50 on Single Audit Act follow-up.” </a:t>
            </a:r>
            <a:endParaRPr lang="en-US" sz="2400" dirty="0" smtClean="0"/>
          </a:p>
          <a:p>
            <a:r>
              <a:rPr lang="en-US" sz="2400" dirty="0"/>
              <a:t>Effective date is December 26, 2014</a:t>
            </a:r>
          </a:p>
          <a:p>
            <a:pPr lvl="1"/>
            <a:r>
              <a:rPr lang="en-US" dirty="0"/>
              <a:t>Cost principles and administrative for grants and funding after that date</a:t>
            </a:r>
          </a:p>
          <a:p>
            <a:pPr lvl="1"/>
            <a:r>
              <a:rPr lang="en-US" dirty="0"/>
              <a:t>Single audit for years beginning after that </a:t>
            </a:r>
            <a:r>
              <a:rPr lang="en-US" dirty="0" smtClean="0"/>
              <a:t>date</a:t>
            </a:r>
          </a:p>
          <a:p>
            <a:pPr lvl="1"/>
            <a:r>
              <a:rPr lang="en-US" dirty="0"/>
              <a:t>Example for June 30 year end</a:t>
            </a:r>
          </a:p>
          <a:p>
            <a:pPr lvl="2"/>
            <a:r>
              <a:rPr lang="en-US" sz="2400" dirty="0"/>
              <a:t>June 30, 2015:  </a:t>
            </a:r>
          </a:p>
          <a:p>
            <a:pPr lvl="3"/>
            <a:r>
              <a:rPr lang="en-US" sz="2400" dirty="0"/>
              <a:t>Newer grants will be under revised rules while older grants will be under old rule.</a:t>
            </a:r>
          </a:p>
          <a:p>
            <a:pPr lvl="3"/>
            <a:r>
              <a:rPr lang="en-US" sz="2400" dirty="0"/>
              <a:t>Single audit under old rules</a:t>
            </a:r>
          </a:p>
          <a:p>
            <a:pPr lvl="2"/>
            <a:r>
              <a:rPr lang="en-US" sz="2400" dirty="0"/>
              <a:t>June 30, 2016:  </a:t>
            </a:r>
          </a:p>
          <a:p>
            <a:pPr lvl="3"/>
            <a:r>
              <a:rPr lang="en-US" sz="2400" dirty="0"/>
              <a:t>Many grants will be under revised rules while some older grants will be under old rule.</a:t>
            </a:r>
          </a:p>
          <a:p>
            <a:pPr lvl="3"/>
            <a:r>
              <a:rPr lang="en-US" sz="2400" dirty="0"/>
              <a:t>Single audit under new rules</a:t>
            </a:r>
          </a:p>
          <a:p>
            <a:pPr lvl="1"/>
            <a:endParaRPr lang="en-US" sz="2200" dirty="0"/>
          </a:p>
          <a:p>
            <a:pPr lvl="1"/>
            <a:endParaRPr lang="en-US" b="1" dirty="0" smtClean="0"/>
          </a:p>
        </p:txBody>
      </p:sp>
      <p:sp>
        <p:nvSpPr>
          <p:cNvPr id="4" name="Date Placeholder 3"/>
          <p:cNvSpPr>
            <a:spLocks noGrp="1"/>
          </p:cNvSpPr>
          <p:nvPr>
            <p:ph type="dt" sz="half" idx="10"/>
          </p:nvPr>
        </p:nvSpPr>
        <p:spPr/>
        <p:txBody>
          <a:bodyPr/>
          <a:lstStyle/>
          <a:p>
            <a:r>
              <a:rPr lang="en-US" dirty="0" smtClean="0"/>
              <a:t>February 3, 2015</a:t>
            </a:r>
            <a:endParaRPr lang="en-US" dirty="0"/>
          </a:p>
        </p:txBody>
      </p:sp>
      <p:sp>
        <p:nvSpPr>
          <p:cNvPr id="5" name="Slide Number Placeholder 4"/>
          <p:cNvSpPr>
            <a:spLocks noGrp="1"/>
          </p:cNvSpPr>
          <p:nvPr>
            <p:ph type="sldNum" sz="quarter" idx="12"/>
          </p:nvPr>
        </p:nvSpPr>
        <p:spPr/>
        <p:txBody>
          <a:bodyPr/>
          <a:lstStyle/>
          <a:p>
            <a:fld id="{4D15782D-B337-4FF9-BAA2-9A3117BAFA7D}" type="slidenum">
              <a:rPr lang="en-US" smtClean="0"/>
              <a:t>17</a:t>
            </a:fld>
            <a:endParaRPr lang="en-US"/>
          </a:p>
        </p:txBody>
      </p:sp>
      <p:pic>
        <p:nvPicPr>
          <p:cNvPr id="6" name="Picture 5"/>
          <p:cNvPicPr>
            <a:picLocks noChangeAspect="1"/>
          </p:cNvPicPr>
          <p:nvPr/>
        </p:nvPicPr>
        <p:blipFill>
          <a:blip r:embed="rId2"/>
          <a:stretch>
            <a:fillRect/>
          </a:stretch>
        </p:blipFill>
        <p:spPr>
          <a:xfrm>
            <a:off x="5117833" y="6345108"/>
            <a:ext cx="914224" cy="359384"/>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915766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WHAT ARE OMB CIRCULAR A-133 AUDITS?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200" b="1" dirty="0" smtClean="0"/>
              <a:t>Single Audit Act of 1984 (Public Law 98-502)</a:t>
            </a:r>
          </a:p>
          <a:p>
            <a:pPr lvl="1"/>
            <a:r>
              <a:rPr lang="en-US" sz="2800" dirty="0" smtClean="0"/>
              <a:t>OMB Circular A-128 of 1985, </a:t>
            </a:r>
            <a:r>
              <a:rPr lang="en-US" sz="2800" i="1" dirty="0" smtClean="0"/>
              <a:t>“Audits of States and Local Governments”</a:t>
            </a:r>
          </a:p>
          <a:p>
            <a:pPr lvl="1"/>
            <a:r>
              <a:rPr lang="en-US" sz="2800" dirty="0" smtClean="0"/>
              <a:t>Circular A-133 of 1985, </a:t>
            </a:r>
            <a:r>
              <a:rPr lang="en-US" sz="2800" i="1" dirty="0" smtClean="0"/>
              <a:t>"Audits of Institutions of Higher Education and Other Non-Profit Institutions"</a:t>
            </a:r>
          </a:p>
          <a:p>
            <a:pPr lvl="1"/>
            <a:r>
              <a:rPr lang="en-US" sz="2800" dirty="0" smtClean="0"/>
              <a:t>Government Auditing Standards Revision of 1988 (Yellow Book), </a:t>
            </a:r>
            <a:r>
              <a:rPr lang="en-US" sz="2800" i="1" dirty="0" smtClean="0"/>
              <a:t>Standards for Audit of Governmental Organizations, Programs, Activities, and Functions</a:t>
            </a:r>
          </a:p>
          <a:p>
            <a:pPr lvl="1"/>
            <a:r>
              <a:rPr lang="en-US" sz="2800" dirty="0" smtClean="0"/>
              <a:t>Government Auditing Standards Revision of 1994</a:t>
            </a:r>
            <a:endParaRPr lang="en-US" sz="2800" i="1" dirty="0"/>
          </a:p>
        </p:txBody>
      </p:sp>
      <p:sp>
        <p:nvSpPr>
          <p:cNvPr id="4" name="Date Placeholder 3"/>
          <p:cNvSpPr>
            <a:spLocks noGrp="1"/>
          </p:cNvSpPr>
          <p:nvPr>
            <p:ph type="dt" sz="half" idx="10"/>
          </p:nvPr>
        </p:nvSpPr>
        <p:spPr/>
        <p:txBody>
          <a:bodyPr/>
          <a:lstStyle/>
          <a:p>
            <a:r>
              <a:rPr lang="en-US" dirty="0" smtClean="0"/>
              <a:t>February 3, 2015</a:t>
            </a:r>
            <a:endParaRPr lang="en-US" dirty="0"/>
          </a:p>
        </p:txBody>
      </p:sp>
      <p:sp>
        <p:nvSpPr>
          <p:cNvPr id="5" name="Slide Number Placeholder 4"/>
          <p:cNvSpPr>
            <a:spLocks noGrp="1"/>
          </p:cNvSpPr>
          <p:nvPr>
            <p:ph type="sldNum" sz="quarter" idx="12"/>
          </p:nvPr>
        </p:nvSpPr>
        <p:spPr/>
        <p:txBody>
          <a:bodyPr/>
          <a:lstStyle/>
          <a:p>
            <a:fld id="{4D15782D-B337-4FF9-BAA2-9A3117BAFA7D}" type="slidenum">
              <a:rPr lang="en-US" smtClean="0"/>
              <a:t>2</a:t>
            </a:fld>
            <a:endParaRPr lang="en-US"/>
          </a:p>
        </p:txBody>
      </p:sp>
      <p:pic>
        <p:nvPicPr>
          <p:cNvPr id="6" name="Picture 5"/>
          <p:cNvPicPr>
            <a:picLocks noChangeAspect="1"/>
          </p:cNvPicPr>
          <p:nvPr/>
        </p:nvPicPr>
        <p:blipFill>
          <a:blip r:embed="rId2"/>
          <a:stretch>
            <a:fillRect/>
          </a:stretch>
        </p:blipFill>
        <p:spPr>
          <a:xfrm>
            <a:off x="5117833" y="6345108"/>
            <a:ext cx="914224" cy="359384"/>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1881422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WHAT ARE OMB CIRCULAR A-133 AUDITS?</a:t>
            </a:r>
          </a:p>
        </p:txBody>
      </p:sp>
      <p:sp>
        <p:nvSpPr>
          <p:cNvPr id="3" name="Content Placeholder 2"/>
          <p:cNvSpPr>
            <a:spLocks noGrp="1"/>
          </p:cNvSpPr>
          <p:nvPr>
            <p:ph idx="1"/>
          </p:nvPr>
        </p:nvSpPr>
        <p:spPr/>
        <p:txBody>
          <a:bodyPr>
            <a:normAutofit/>
          </a:bodyPr>
          <a:lstStyle/>
          <a:p>
            <a:r>
              <a:rPr lang="en-US" sz="3200" b="1" dirty="0" smtClean="0"/>
              <a:t>Single Audit Amendment Act of 1996 (Public Law 104-156)</a:t>
            </a:r>
          </a:p>
          <a:p>
            <a:pPr lvl="1"/>
            <a:r>
              <a:rPr lang="en-US" sz="2800" dirty="0" smtClean="0"/>
              <a:t>OMB Circular A-133, </a:t>
            </a:r>
            <a:r>
              <a:rPr lang="en-US" sz="2800" i="1" dirty="0" smtClean="0"/>
              <a:t>Audits of States, Local Governments, and Non-Profit Organizations </a:t>
            </a:r>
            <a:r>
              <a:rPr lang="en-US" sz="2800" dirty="0" smtClean="0"/>
              <a:t>of April 22, 1996</a:t>
            </a:r>
          </a:p>
          <a:p>
            <a:pPr lvl="1"/>
            <a:r>
              <a:rPr lang="en-US" sz="2800" dirty="0" smtClean="0"/>
              <a:t>Government Auditing Standards Revision of 2003</a:t>
            </a:r>
            <a:endParaRPr lang="en-US" sz="2800" i="1" dirty="0" smtClean="0"/>
          </a:p>
          <a:p>
            <a:pPr lvl="1"/>
            <a:r>
              <a:rPr lang="en-US" sz="2800" dirty="0" smtClean="0"/>
              <a:t>Government Auditing Standards Revision of 2007</a:t>
            </a:r>
            <a:endParaRPr lang="en-US" sz="2800" i="1" dirty="0" smtClean="0"/>
          </a:p>
          <a:p>
            <a:pPr lvl="1"/>
            <a:r>
              <a:rPr lang="en-US" sz="2800" dirty="0" smtClean="0"/>
              <a:t>Government Auditing Standards Revision of 2011</a:t>
            </a:r>
          </a:p>
          <a:p>
            <a:pPr lvl="1"/>
            <a:r>
              <a:rPr lang="en-US" sz="2800" dirty="0" smtClean="0"/>
              <a:t>OMB Uniform Administrative Requirements, </a:t>
            </a:r>
            <a:r>
              <a:rPr lang="en-US" sz="2800" i="1" dirty="0" smtClean="0"/>
              <a:t>Cost Principles, and Audit Requirements for Federal Awards (Uniform Guidance)</a:t>
            </a:r>
          </a:p>
          <a:p>
            <a:pPr lvl="2"/>
            <a:r>
              <a:rPr lang="en-US" dirty="0" smtClean="0"/>
              <a:t>Subpart F – Audit Requirements</a:t>
            </a:r>
          </a:p>
        </p:txBody>
      </p:sp>
      <p:sp>
        <p:nvSpPr>
          <p:cNvPr id="4" name="Date Placeholder 3"/>
          <p:cNvSpPr>
            <a:spLocks noGrp="1"/>
          </p:cNvSpPr>
          <p:nvPr>
            <p:ph type="dt" sz="half" idx="10"/>
          </p:nvPr>
        </p:nvSpPr>
        <p:spPr/>
        <p:txBody>
          <a:bodyPr/>
          <a:lstStyle/>
          <a:p>
            <a:r>
              <a:rPr lang="en-US" dirty="0" smtClean="0"/>
              <a:t>February 3, 2015</a:t>
            </a:r>
            <a:endParaRPr lang="en-US" dirty="0"/>
          </a:p>
        </p:txBody>
      </p:sp>
      <p:sp>
        <p:nvSpPr>
          <p:cNvPr id="5" name="Slide Number Placeholder 4"/>
          <p:cNvSpPr>
            <a:spLocks noGrp="1"/>
          </p:cNvSpPr>
          <p:nvPr>
            <p:ph type="sldNum" sz="quarter" idx="12"/>
          </p:nvPr>
        </p:nvSpPr>
        <p:spPr/>
        <p:txBody>
          <a:bodyPr/>
          <a:lstStyle/>
          <a:p>
            <a:fld id="{4D15782D-B337-4FF9-BAA2-9A3117BAFA7D}" type="slidenum">
              <a:rPr lang="en-US" smtClean="0"/>
              <a:t>3</a:t>
            </a:fld>
            <a:endParaRPr lang="en-US"/>
          </a:p>
        </p:txBody>
      </p:sp>
      <p:pic>
        <p:nvPicPr>
          <p:cNvPr id="6" name="Picture 5"/>
          <p:cNvPicPr>
            <a:picLocks noChangeAspect="1"/>
          </p:cNvPicPr>
          <p:nvPr/>
        </p:nvPicPr>
        <p:blipFill>
          <a:blip r:embed="rId2"/>
          <a:stretch>
            <a:fillRect/>
          </a:stretch>
        </p:blipFill>
        <p:spPr>
          <a:xfrm>
            <a:off x="5117833" y="6345108"/>
            <a:ext cx="914224" cy="359384"/>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3476030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WHAT ARE OMB CIRCULAR A-133 AUDITS?</a:t>
            </a:r>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r>
              <a:rPr lang="en-US" sz="3200" b="1" dirty="0" smtClean="0"/>
              <a:t>Auditor Selection</a:t>
            </a:r>
          </a:p>
          <a:p>
            <a:pPr lvl="1"/>
            <a:r>
              <a:rPr lang="en-US" b="1" dirty="0" smtClean="0"/>
              <a:t>Must request the Auditor’s Peer Review Report</a:t>
            </a:r>
          </a:p>
          <a:p>
            <a:pPr lvl="1"/>
            <a:r>
              <a:rPr lang="en-US" b="1" dirty="0" smtClean="0"/>
              <a:t>Consider the responsiveness to the RFP</a:t>
            </a:r>
          </a:p>
          <a:p>
            <a:pPr lvl="1"/>
            <a:r>
              <a:rPr lang="en-US" b="1" dirty="0" smtClean="0"/>
              <a:t>Relevant Experience</a:t>
            </a:r>
          </a:p>
          <a:p>
            <a:pPr lvl="1"/>
            <a:r>
              <a:rPr lang="en-US" b="1" dirty="0" smtClean="0"/>
              <a:t>Availability of staff with professional qualifications and technical abilities</a:t>
            </a:r>
          </a:p>
          <a:p>
            <a:pPr lvl="1"/>
            <a:r>
              <a:rPr lang="en-US" b="1" dirty="0" smtClean="0"/>
              <a:t>Results of peer and external quality control reviews, and</a:t>
            </a:r>
          </a:p>
          <a:p>
            <a:pPr lvl="1"/>
            <a:r>
              <a:rPr lang="en-US" b="1" dirty="0" smtClean="0"/>
              <a:t>Price</a:t>
            </a:r>
          </a:p>
          <a:p>
            <a:r>
              <a:rPr lang="en-US" sz="3200" b="1" dirty="0" smtClean="0"/>
              <a:t>Auditing Standards:</a:t>
            </a:r>
          </a:p>
          <a:p>
            <a:pPr lvl="1"/>
            <a:r>
              <a:rPr lang="en-US" b="1" dirty="0" smtClean="0"/>
              <a:t>AICPA Auditing Standards Board</a:t>
            </a:r>
          </a:p>
          <a:p>
            <a:pPr lvl="1"/>
            <a:r>
              <a:rPr lang="en-US" b="1" dirty="0" smtClean="0"/>
              <a:t>Government Auditing Standards (GAGAS)</a:t>
            </a:r>
          </a:p>
          <a:p>
            <a:pPr lvl="1"/>
            <a:r>
              <a:rPr lang="en-US" b="1" dirty="0" smtClean="0"/>
              <a:t>OMB Circular A-133</a:t>
            </a:r>
          </a:p>
          <a:p>
            <a:pPr lvl="1"/>
            <a:r>
              <a:rPr lang="en-US" b="1" dirty="0" smtClean="0"/>
              <a:t>New OMB Uniform Guidance</a:t>
            </a:r>
          </a:p>
        </p:txBody>
      </p:sp>
      <p:sp>
        <p:nvSpPr>
          <p:cNvPr id="4" name="Date Placeholder 3"/>
          <p:cNvSpPr>
            <a:spLocks noGrp="1"/>
          </p:cNvSpPr>
          <p:nvPr>
            <p:ph type="dt" sz="half" idx="10"/>
          </p:nvPr>
        </p:nvSpPr>
        <p:spPr/>
        <p:txBody>
          <a:bodyPr/>
          <a:lstStyle/>
          <a:p>
            <a:r>
              <a:rPr lang="en-US" dirty="0" smtClean="0"/>
              <a:t>February 3, 2015</a:t>
            </a:r>
            <a:endParaRPr lang="en-US" dirty="0"/>
          </a:p>
        </p:txBody>
      </p:sp>
      <p:sp>
        <p:nvSpPr>
          <p:cNvPr id="5" name="Slide Number Placeholder 4"/>
          <p:cNvSpPr>
            <a:spLocks noGrp="1"/>
          </p:cNvSpPr>
          <p:nvPr>
            <p:ph type="sldNum" sz="quarter" idx="12"/>
          </p:nvPr>
        </p:nvSpPr>
        <p:spPr/>
        <p:txBody>
          <a:bodyPr/>
          <a:lstStyle/>
          <a:p>
            <a:fld id="{4D15782D-B337-4FF9-BAA2-9A3117BAFA7D}" type="slidenum">
              <a:rPr lang="en-US" smtClean="0"/>
              <a:t>4</a:t>
            </a:fld>
            <a:endParaRPr lang="en-US"/>
          </a:p>
        </p:txBody>
      </p:sp>
      <p:pic>
        <p:nvPicPr>
          <p:cNvPr id="6" name="Picture 5"/>
          <p:cNvPicPr>
            <a:picLocks noChangeAspect="1"/>
          </p:cNvPicPr>
          <p:nvPr/>
        </p:nvPicPr>
        <p:blipFill>
          <a:blip r:embed="rId2"/>
          <a:stretch>
            <a:fillRect/>
          </a:stretch>
        </p:blipFill>
        <p:spPr>
          <a:xfrm>
            <a:off x="5117833" y="6345108"/>
            <a:ext cx="914224" cy="359384"/>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1548739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1806"/>
            <a:ext cx="10515600" cy="1325563"/>
          </a:xfrm>
        </p:spPr>
        <p:txBody>
          <a:bodyPr/>
          <a:lstStyle/>
          <a:p>
            <a:pPr algn="ctr"/>
            <a:r>
              <a:rPr lang="en-US" b="1" dirty="0" smtClean="0">
                <a:effectLst>
                  <a:outerShdw blurRad="38100" dist="38100" dir="2700000" algn="tl">
                    <a:srgbClr val="000000">
                      <a:alpha val="43137"/>
                    </a:srgbClr>
                  </a:outerShdw>
                </a:effectLst>
              </a:rPr>
              <a:t>Government Auditing Standards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Revision of 1988</a:t>
            </a:r>
            <a:endParaRPr lang="en-US"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r>
              <a:rPr lang="en-US" smtClean="0"/>
              <a:t>February 3, 2015</a:t>
            </a:r>
            <a:endParaRPr lang="en-US"/>
          </a:p>
        </p:txBody>
      </p:sp>
      <p:sp>
        <p:nvSpPr>
          <p:cNvPr id="4" name="Slide Number Placeholder 3"/>
          <p:cNvSpPr>
            <a:spLocks noGrp="1"/>
          </p:cNvSpPr>
          <p:nvPr>
            <p:ph type="sldNum" sz="quarter" idx="12"/>
          </p:nvPr>
        </p:nvSpPr>
        <p:spPr/>
        <p:txBody>
          <a:bodyPr/>
          <a:lstStyle/>
          <a:p>
            <a:fld id="{4D15782D-B337-4FF9-BAA2-9A3117BAFA7D}" type="slidenum">
              <a:rPr lang="en-US" smtClean="0"/>
              <a:t>5</a:t>
            </a:fld>
            <a:endParaRPr lang="en-US"/>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833401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726014"/>
            <a:ext cx="10515599" cy="5416868"/>
          </a:xfrm>
          <a:prstGeom prst="rect">
            <a:avLst/>
          </a:prstGeom>
        </p:spPr>
        <p:txBody>
          <a:bodyPr wrap="square">
            <a:spAutoFit/>
          </a:bodyPr>
          <a:lstStyle/>
          <a:p>
            <a:pPr algn="just"/>
            <a:r>
              <a:rPr lang="en-US" b="1" dirty="0" smtClean="0"/>
              <a:t>Foreword</a:t>
            </a:r>
          </a:p>
          <a:p>
            <a:pPr algn="just"/>
            <a:endParaRPr lang="en-US" sz="1000" dirty="0" smtClean="0"/>
          </a:p>
          <a:p>
            <a:pPr algn="just"/>
            <a:r>
              <a:rPr lang="en-US" dirty="0" smtClean="0"/>
              <a:t>The past three decades have seen a substantial increase in the </a:t>
            </a:r>
            <a:r>
              <a:rPr lang="en-US" b="1" i="1" dirty="0" smtClean="0"/>
              <a:t>number and dollar amounts of government programs and services, including large expenditures of public moneys to solve critical social and financial problems in the public, government and industry. This increase has brought with it a demand for full accountability by those entrusted with public funds and the responsibility for properly managing government programs and services.</a:t>
            </a:r>
          </a:p>
          <a:p>
            <a:pPr algn="just"/>
            <a:endParaRPr lang="en-US" sz="1000" dirty="0" smtClean="0"/>
          </a:p>
          <a:p>
            <a:pPr algn="just"/>
            <a:r>
              <a:rPr lang="en-US" dirty="0" smtClean="0"/>
              <a:t>Auditing has become an integral element of government accountability. This reliance on auditors has enhanced the </a:t>
            </a:r>
            <a:r>
              <a:rPr lang="en-US" b="1" i="1" dirty="0" smtClean="0"/>
              <a:t>need for standards to guide auditors and allow others to rely on auditors’ work. Standards help ensure that audits are fair, objective, and reliable assessments of government performance.</a:t>
            </a:r>
          </a:p>
          <a:p>
            <a:pPr algn="just"/>
            <a:endParaRPr lang="en-US" sz="1000" dirty="0" smtClean="0"/>
          </a:p>
          <a:p>
            <a:pPr algn="just"/>
            <a:r>
              <a:rPr lang="en-US" dirty="0" smtClean="0"/>
              <a:t>This revision of the standards supersedes the 1981 revision, and becomes effective for audits starting January 1, 1989. Early application of the standards is permissible.</a:t>
            </a:r>
          </a:p>
          <a:p>
            <a:pPr algn="just"/>
            <a:endParaRPr lang="en-US" sz="1000" dirty="0" smtClean="0"/>
          </a:p>
          <a:p>
            <a:pPr algn="just"/>
            <a:r>
              <a:rPr lang="en-US" dirty="0" smtClean="0"/>
              <a:t>...</a:t>
            </a:r>
          </a:p>
          <a:p>
            <a:pPr algn="just"/>
            <a:endParaRPr lang="en-US" dirty="0" smtClean="0"/>
          </a:p>
          <a:p>
            <a:pPr algn="just"/>
            <a:r>
              <a:rPr lang="en-US" dirty="0" smtClean="0"/>
              <a:t>Charles A. </a:t>
            </a:r>
            <a:r>
              <a:rPr lang="en-US" dirty="0" err="1" smtClean="0"/>
              <a:t>Bowsher</a:t>
            </a:r>
            <a:endParaRPr lang="en-US" dirty="0" smtClean="0"/>
          </a:p>
          <a:p>
            <a:pPr algn="just"/>
            <a:r>
              <a:rPr lang="en-US" dirty="0" smtClean="0"/>
              <a:t>Comptroller General</a:t>
            </a:r>
          </a:p>
          <a:p>
            <a:pPr algn="just"/>
            <a:r>
              <a:rPr lang="en-US" dirty="0" smtClean="0"/>
              <a:t>of the United States</a:t>
            </a:r>
          </a:p>
          <a:p>
            <a:pPr algn="just"/>
            <a:r>
              <a:rPr lang="en-US" dirty="0" smtClean="0"/>
              <a:t>July 1988</a:t>
            </a:r>
            <a:endParaRPr lang="en-US" dirty="0"/>
          </a:p>
        </p:txBody>
      </p:sp>
      <p:sp>
        <p:nvSpPr>
          <p:cNvPr id="4" name="Date Placeholder 3"/>
          <p:cNvSpPr>
            <a:spLocks noGrp="1"/>
          </p:cNvSpPr>
          <p:nvPr>
            <p:ph type="dt" sz="half" idx="10"/>
          </p:nvPr>
        </p:nvSpPr>
        <p:spPr/>
        <p:txBody>
          <a:bodyPr/>
          <a:lstStyle/>
          <a:p>
            <a:r>
              <a:rPr lang="en-US" smtClean="0"/>
              <a:t>February 3, 2015</a:t>
            </a:r>
            <a:endParaRPr lang="en-US"/>
          </a:p>
        </p:txBody>
      </p:sp>
      <p:sp>
        <p:nvSpPr>
          <p:cNvPr id="5" name="Slide Number Placeholder 4"/>
          <p:cNvSpPr>
            <a:spLocks noGrp="1"/>
          </p:cNvSpPr>
          <p:nvPr>
            <p:ph type="sldNum" sz="quarter" idx="12"/>
          </p:nvPr>
        </p:nvSpPr>
        <p:spPr/>
        <p:txBody>
          <a:bodyPr/>
          <a:lstStyle/>
          <a:p>
            <a:fld id="{4D15782D-B337-4FF9-BAA2-9A3117BAFA7D}" type="slidenum">
              <a:rPr lang="en-US" smtClean="0"/>
              <a:t>6</a:t>
            </a:fld>
            <a:endParaRPr lang="en-US"/>
          </a:p>
        </p:txBody>
      </p:sp>
      <p:pic>
        <p:nvPicPr>
          <p:cNvPr id="6" name="Picture 5"/>
          <p:cNvPicPr>
            <a:picLocks noChangeAspect="1"/>
          </p:cNvPicPr>
          <p:nvPr/>
        </p:nvPicPr>
        <p:blipFill>
          <a:blip r:embed="rId2"/>
          <a:stretch>
            <a:fillRect/>
          </a:stretch>
        </p:blipFill>
        <p:spPr>
          <a:xfrm>
            <a:off x="5117833" y="6345108"/>
            <a:ext cx="914224" cy="359384"/>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346133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1806"/>
            <a:ext cx="10515600" cy="1325563"/>
          </a:xfrm>
        </p:spPr>
        <p:txBody>
          <a:bodyPr/>
          <a:lstStyle/>
          <a:p>
            <a:pPr algn="ctr"/>
            <a:r>
              <a:rPr lang="en-US" b="1" dirty="0" smtClean="0">
                <a:effectLst>
                  <a:outerShdw blurRad="38100" dist="38100" dir="2700000" algn="tl">
                    <a:srgbClr val="000000">
                      <a:alpha val="43137"/>
                    </a:srgbClr>
                  </a:outerShdw>
                </a:effectLst>
              </a:rPr>
              <a:t>Government Auditing Standards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Revision of 1994</a:t>
            </a:r>
            <a:endParaRPr lang="en-US"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r>
              <a:rPr lang="en-US" smtClean="0"/>
              <a:t>February 3, 2015</a:t>
            </a:r>
            <a:endParaRPr lang="en-US"/>
          </a:p>
        </p:txBody>
      </p:sp>
      <p:sp>
        <p:nvSpPr>
          <p:cNvPr id="4" name="Slide Number Placeholder 3"/>
          <p:cNvSpPr>
            <a:spLocks noGrp="1"/>
          </p:cNvSpPr>
          <p:nvPr>
            <p:ph type="sldNum" sz="quarter" idx="12"/>
          </p:nvPr>
        </p:nvSpPr>
        <p:spPr/>
        <p:txBody>
          <a:bodyPr/>
          <a:lstStyle/>
          <a:p>
            <a:fld id="{4D15782D-B337-4FF9-BAA2-9A3117BAFA7D}" type="slidenum">
              <a:rPr lang="en-US" smtClean="0"/>
              <a:t>7</a:t>
            </a:fld>
            <a:endParaRPr lang="en-US"/>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2354224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3, 2015</a:t>
            </a:r>
            <a:endParaRPr lang="en-US"/>
          </a:p>
        </p:txBody>
      </p:sp>
      <p:sp>
        <p:nvSpPr>
          <p:cNvPr id="3" name="Slide Number Placeholder 2"/>
          <p:cNvSpPr>
            <a:spLocks noGrp="1"/>
          </p:cNvSpPr>
          <p:nvPr>
            <p:ph type="sldNum" sz="quarter" idx="12"/>
          </p:nvPr>
        </p:nvSpPr>
        <p:spPr/>
        <p:txBody>
          <a:bodyPr/>
          <a:lstStyle/>
          <a:p>
            <a:fld id="{4D15782D-B337-4FF9-BAA2-9A3117BAFA7D}" type="slidenum">
              <a:rPr lang="en-US" smtClean="0"/>
              <a:t>8</a:t>
            </a:fld>
            <a:endParaRPr lang="en-US"/>
          </a:p>
        </p:txBody>
      </p:sp>
      <p:sp>
        <p:nvSpPr>
          <p:cNvPr id="4" name="Rectangle 3"/>
          <p:cNvSpPr/>
          <p:nvPr/>
        </p:nvSpPr>
        <p:spPr>
          <a:xfrm>
            <a:off x="838200" y="811370"/>
            <a:ext cx="10515600" cy="4955203"/>
          </a:xfrm>
          <a:prstGeom prst="rect">
            <a:avLst/>
          </a:prstGeom>
        </p:spPr>
        <p:txBody>
          <a:bodyPr wrap="square">
            <a:spAutoFit/>
          </a:bodyPr>
          <a:lstStyle/>
          <a:p>
            <a:pPr marL="0" lvl="1" algn="just"/>
            <a:r>
              <a:rPr lang="en-US" b="1" dirty="0" smtClean="0"/>
              <a:t>Government Auditing Standards Revision of 1994</a:t>
            </a:r>
            <a:endParaRPr lang="en-US" b="1" i="1" dirty="0" smtClean="0"/>
          </a:p>
          <a:p>
            <a:pPr algn="just"/>
            <a:endParaRPr lang="en-US" dirty="0" smtClean="0"/>
          </a:p>
          <a:p>
            <a:pPr algn="just"/>
            <a:r>
              <a:rPr lang="en-US" dirty="0" smtClean="0"/>
              <a:t>“</a:t>
            </a:r>
            <a:r>
              <a:rPr lang="en-US" dirty="0"/>
              <a:t>To meet demands for more responsive </a:t>
            </a:r>
            <a:r>
              <a:rPr lang="en-US" dirty="0" smtClean="0"/>
              <a:t>and cost-effective </a:t>
            </a:r>
            <a:r>
              <a:rPr lang="en-US" dirty="0"/>
              <a:t>governments, policymakers </a:t>
            </a:r>
            <a:r>
              <a:rPr lang="en-US" dirty="0" smtClean="0"/>
              <a:t>and managers </a:t>
            </a:r>
            <a:r>
              <a:rPr lang="en-US" dirty="0"/>
              <a:t>need reliable financial and </a:t>
            </a:r>
            <a:r>
              <a:rPr lang="en-US" dirty="0" smtClean="0"/>
              <a:t>performance information</a:t>
            </a:r>
            <a:r>
              <a:rPr lang="en-US" dirty="0"/>
              <a:t>. The assurance auditors provide </a:t>
            </a:r>
            <a:r>
              <a:rPr lang="en-US" dirty="0" smtClean="0"/>
              <a:t>about that </a:t>
            </a:r>
            <a:r>
              <a:rPr lang="en-US" dirty="0"/>
              <a:t>information, as well as about systems </a:t>
            </a:r>
            <a:r>
              <a:rPr lang="en-US" dirty="0" smtClean="0"/>
              <a:t>producing it</a:t>
            </a:r>
            <a:r>
              <a:rPr lang="en-US" dirty="0"/>
              <a:t>, may be more important now than ever before. </a:t>
            </a:r>
            <a:r>
              <a:rPr lang="en-US" b="1" i="1" dirty="0" smtClean="0"/>
              <a:t>This reliance </a:t>
            </a:r>
            <a:r>
              <a:rPr lang="en-US" b="1" i="1" dirty="0"/>
              <a:t>on auditors enhances the need for </a:t>
            </a:r>
            <a:r>
              <a:rPr lang="en-US" b="1" i="1" dirty="0" smtClean="0"/>
              <a:t>standards to </a:t>
            </a:r>
            <a:r>
              <a:rPr lang="en-US" b="1" i="1" dirty="0"/>
              <a:t>guide auditors and allow others to rely on </a:t>
            </a:r>
            <a:r>
              <a:rPr lang="en-US" b="1" i="1" dirty="0" smtClean="0"/>
              <a:t>auditors work.</a:t>
            </a:r>
          </a:p>
          <a:p>
            <a:pPr algn="just"/>
            <a:endParaRPr lang="en-US" sz="1000" dirty="0" smtClean="0"/>
          </a:p>
          <a:p>
            <a:pPr algn="just"/>
            <a:r>
              <a:rPr lang="en-US" dirty="0" smtClean="0"/>
              <a:t>…</a:t>
            </a:r>
          </a:p>
          <a:p>
            <a:pPr algn="just"/>
            <a:endParaRPr lang="en-US" sz="1000" dirty="0"/>
          </a:p>
          <a:p>
            <a:pPr algn="just"/>
            <a:r>
              <a:rPr lang="en-US" dirty="0" smtClean="0"/>
              <a:t>These standards are broad statements of auditors responsibilities. Auditors will face many situations in which they could best serve the public by doing work exceeding the standards’ minimum requirements. I encourage auditors to seek opportunities to do that additional work, particularly in testing and reporting on internal controls.”</a:t>
            </a:r>
          </a:p>
          <a:p>
            <a:pPr algn="just"/>
            <a:endParaRPr lang="en-US" dirty="0" smtClean="0"/>
          </a:p>
          <a:p>
            <a:pPr algn="just"/>
            <a:r>
              <a:rPr lang="en-US" dirty="0" smtClean="0"/>
              <a:t>Charles A. </a:t>
            </a:r>
            <a:r>
              <a:rPr lang="en-US" dirty="0" err="1" smtClean="0"/>
              <a:t>Bowsher</a:t>
            </a:r>
            <a:endParaRPr lang="en-US" dirty="0" smtClean="0"/>
          </a:p>
          <a:p>
            <a:pPr algn="just"/>
            <a:r>
              <a:rPr lang="en-US" dirty="0" smtClean="0"/>
              <a:t>Comptroller General</a:t>
            </a:r>
          </a:p>
          <a:p>
            <a:pPr algn="just"/>
            <a:r>
              <a:rPr lang="en-US" dirty="0" smtClean="0"/>
              <a:t>of the United States</a:t>
            </a:r>
          </a:p>
          <a:p>
            <a:pPr algn="just"/>
            <a:r>
              <a:rPr lang="en-US" dirty="0" smtClean="0"/>
              <a:t>June 1994</a:t>
            </a:r>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4116678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1806"/>
            <a:ext cx="10515600" cy="1325563"/>
          </a:xfrm>
        </p:spPr>
        <p:txBody>
          <a:bodyPr/>
          <a:lstStyle/>
          <a:p>
            <a:pPr algn="ctr"/>
            <a:r>
              <a:rPr lang="en-US" b="1" dirty="0" smtClean="0">
                <a:effectLst>
                  <a:outerShdw blurRad="38100" dist="38100" dir="2700000" algn="tl">
                    <a:srgbClr val="000000">
                      <a:alpha val="43137"/>
                    </a:srgbClr>
                  </a:outerShdw>
                </a:effectLst>
              </a:rPr>
              <a:t>Government Auditing Standards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Revision of 2003</a:t>
            </a:r>
            <a:endParaRPr lang="en-US"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r>
              <a:rPr lang="en-US" smtClean="0"/>
              <a:t>February 3, 2015</a:t>
            </a:r>
            <a:endParaRPr lang="en-US"/>
          </a:p>
        </p:txBody>
      </p:sp>
      <p:sp>
        <p:nvSpPr>
          <p:cNvPr id="4" name="Slide Number Placeholder 3"/>
          <p:cNvSpPr>
            <a:spLocks noGrp="1"/>
          </p:cNvSpPr>
          <p:nvPr>
            <p:ph type="sldNum" sz="quarter" idx="12"/>
          </p:nvPr>
        </p:nvSpPr>
        <p:spPr/>
        <p:txBody>
          <a:bodyPr/>
          <a:lstStyle/>
          <a:p>
            <a:fld id="{4D15782D-B337-4FF9-BAA2-9A3117BAFA7D}" type="slidenum">
              <a:rPr lang="en-US" smtClean="0"/>
              <a:t>9</a:t>
            </a:fld>
            <a:endParaRPr lang="en-US"/>
          </a:p>
        </p:txBody>
      </p:sp>
      <p:pic>
        <p:nvPicPr>
          <p:cNvPr id="5" name="Picture 4"/>
          <p:cNvPicPr>
            <a:picLocks noChangeAspect="1"/>
          </p:cNvPicPr>
          <p:nvPr/>
        </p:nvPicPr>
        <p:blipFill>
          <a:blip r:embed="rId2"/>
          <a:stretch>
            <a:fillRect/>
          </a:stretch>
        </p:blipFill>
        <p:spPr>
          <a:xfrm>
            <a:off x="5117833" y="6345108"/>
            <a:ext cx="914224" cy="35938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071" y="6356350"/>
            <a:ext cx="310515" cy="310515"/>
          </a:xfrm>
          <a:prstGeom prst="rect">
            <a:avLst/>
          </a:prstGeom>
          <a:noFill/>
        </p:spPr>
      </p:pic>
    </p:spTree>
    <p:extLst>
      <p:ext uri="{BB962C8B-B14F-4D97-AF65-F5344CB8AC3E}">
        <p14:creationId xmlns:p14="http://schemas.microsoft.com/office/powerpoint/2010/main" val="1929203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ECDAF73C7C1340A4B7D061CDAC7354" ma:contentTypeVersion="1" ma:contentTypeDescription="Create a new document." ma:contentTypeScope="" ma:versionID="bd4681064f49fb023c4dd956bdcbf89e">
  <xsd:schema xmlns:xsd="http://www.w3.org/2001/XMLSchema" xmlns:xs="http://www.w3.org/2001/XMLSchema" xmlns:p="http://schemas.microsoft.com/office/2006/metadata/properties" xmlns:ns1="http://schemas.microsoft.com/sharepoint/v3" targetNamespace="http://schemas.microsoft.com/office/2006/metadata/properties" ma:root="true" ma:fieldsID="045cc7f5e314b979c5632df14ec87cd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761742-70B7-42EF-A47E-588EC8E59503}"/>
</file>

<file path=customXml/itemProps2.xml><?xml version="1.0" encoding="utf-8"?>
<ds:datastoreItem xmlns:ds="http://schemas.openxmlformats.org/officeDocument/2006/customXml" ds:itemID="{3E3F2BA5-416A-4D5E-95B6-95BAEF55B852}"/>
</file>

<file path=customXml/itemProps3.xml><?xml version="1.0" encoding="utf-8"?>
<ds:datastoreItem xmlns:ds="http://schemas.openxmlformats.org/officeDocument/2006/customXml" ds:itemID="{0EF77893-76E9-4320-A0A2-400A63ABC3E0}"/>
</file>

<file path=docProps/app.xml><?xml version="1.0" encoding="utf-8"?>
<Properties xmlns="http://schemas.openxmlformats.org/officeDocument/2006/extended-properties" xmlns:vt="http://schemas.openxmlformats.org/officeDocument/2006/docPropsVTypes">
  <Template/>
  <TotalTime>1401</TotalTime>
  <Words>1722</Words>
  <Application>Microsoft Office PowerPoint</Application>
  <PresentationFormat>Custom</PresentationFormat>
  <Paragraphs>160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WHAT ARE OMB CIRCULAR A-133 AUDITS?</vt:lpstr>
      <vt:lpstr>WHAT ARE OMB CIRCULAR A-133 AUDITS?</vt:lpstr>
      <vt:lpstr>WHAT ARE OMB CIRCULAR A-133 AUDITS?</vt:lpstr>
      <vt:lpstr>WHAT ARE OMB CIRCULAR A-133 AUDITS?</vt:lpstr>
      <vt:lpstr>Government Auditing Standards Revision of 1988</vt:lpstr>
      <vt:lpstr>PowerPoint Presentation</vt:lpstr>
      <vt:lpstr>Government Auditing Standards Revision of 1994</vt:lpstr>
      <vt:lpstr>PowerPoint Presentation</vt:lpstr>
      <vt:lpstr>Government Auditing Standards Revision of 2003</vt:lpstr>
      <vt:lpstr>PowerPoint Presentation</vt:lpstr>
      <vt:lpstr>Government Auditing Standards Revision of 2007</vt:lpstr>
      <vt:lpstr>PowerPoint Presentation</vt:lpstr>
      <vt:lpstr>PowerPoint Presentation</vt:lpstr>
      <vt:lpstr>Government Auditing Standards Revision of 2011</vt:lpstr>
      <vt:lpstr>PowerPoint Presentation</vt:lpstr>
      <vt:lpstr>New OMB Uniform Guidance</vt:lpstr>
      <vt:lpstr>New OMB Uniform Guidance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 and Outs of Federal Audits</dc:title>
  <dc:creator>Jose Diaz Martinez</dc:creator>
  <cp:lastModifiedBy>Irmariam Cotton Santiago</cp:lastModifiedBy>
  <cp:revision>29</cp:revision>
  <cp:lastPrinted>2015-01-29T17:11:44Z</cp:lastPrinted>
  <dcterms:created xsi:type="dcterms:W3CDTF">2015-01-28T21:28:08Z</dcterms:created>
  <dcterms:modified xsi:type="dcterms:W3CDTF">2015-03-06T15:25:26Z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0x010100DDECDAF73C7C1340A4B7D061CDAC7354</vt:lpwstr>
  </property>
  <property fmtid="{D5CDD505-2E9C-101B-9397-08002B2CF9AE}" pid="3" name="Order">
    <vt:r8>2300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